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8ED4A-02DB-4DF8-BC14-39158FD0848E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9D1F2-E2AF-400C-ACDC-77692F31E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9D1F2-E2AF-400C-ACDC-77692F31EB0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9D1F2-E2AF-400C-ACDC-77692F31EB0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9D1F2-E2AF-400C-ACDC-77692F31EB0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3D4A-BD94-49A8-8BF8-12BB1E58B322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kader\Tuli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373855"/>
            <a:ext cx="9144000" cy="62412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019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WELCOME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Proper noun is the name of a particular person, a thing, a place or an event.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21336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EXAMPLES;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91440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Rahim</a:t>
            </a:r>
            <a:r>
              <a:rPr lang="en-US" sz="2800" dirty="0" smtClean="0"/>
              <a:t>, Dhaka, The </a:t>
            </a:r>
            <a:r>
              <a:rPr lang="en-US" sz="2800" dirty="0" err="1" smtClean="0"/>
              <a:t>Himalays</a:t>
            </a:r>
            <a:r>
              <a:rPr lang="en-US" sz="2800" dirty="0" smtClean="0"/>
              <a:t>, The Sun. The </a:t>
            </a:r>
            <a:r>
              <a:rPr lang="en-US" sz="2800" dirty="0" err="1" smtClean="0"/>
              <a:t>Moon.The</a:t>
            </a:r>
            <a:r>
              <a:rPr lang="en-US" sz="2800" dirty="0" smtClean="0"/>
              <a:t> Quran, The </a:t>
            </a:r>
            <a:r>
              <a:rPr lang="en-US" sz="2800" dirty="0" err="1" smtClean="0"/>
              <a:t>Meghna,The</a:t>
            </a:r>
            <a:r>
              <a:rPr lang="en-US" sz="2800" dirty="0" smtClean="0"/>
              <a:t> Bible, The Bangladesh Liberation War, The</a:t>
            </a:r>
          </a:p>
          <a:p>
            <a:r>
              <a:rPr lang="en-US" sz="2800" dirty="0" err="1" smtClean="0"/>
              <a:t>Tajmahal</a:t>
            </a:r>
            <a:r>
              <a:rPr lang="en-US" sz="2800" dirty="0" smtClean="0"/>
              <a:t>, The  Earth, Shakespeare , Bangladesh  etc.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3505200"/>
            <a:ext cx="35814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EVALUATION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96240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Fill in the gaps with appropriate proper nouns;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224676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1.--------is our motherland.</a:t>
            </a:r>
          </a:p>
          <a:p>
            <a:r>
              <a:rPr lang="en-US" sz="2800" dirty="0" smtClean="0"/>
              <a:t>2.The-------rises in the east.</a:t>
            </a:r>
          </a:p>
          <a:p>
            <a:r>
              <a:rPr lang="en-US" sz="2800" dirty="0" smtClean="0"/>
              <a:t>3.The------is a big river.</a:t>
            </a:r>
          </a:p>
          <a:p>
            <a:r>
              <a:rPr lang="en-US" sz="2800" dirty="0" smtClean="0"/>
              <a:t>4.We visited the-------last year.</a:t>
            </a:r>
          </a:p>
          <a:p>
            <a:r>
              <a:rPr lang="en-US" sz="2800" dirty="0" smtClean="0"/>
              <a:t>5.The------moves round the sun.</a:t>
            </a:r>
            <a:endParaRPr lang="en-US" sz="28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Look at the pictures and try to understand;</a:t>
            </a:r>
            <a:endParaRPr lang="en-US" sz="3200" dirty="0"/>
          </a:p>
        </p:txBody>
      </p:sp>
      <p:pic>
        <p:nvPicPr>
          <p:cNvPr id="7170" name="Picture 2" descr="D:\kader\lion-male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85801"/>
            <a:ext cx="2895599" cy="2057399"/>
          </a:xfrm>
          <a:prstGeom prst="rect">
            <a:avLst/>
          </a:prstGeom>
          <a:noFill/>
        </p:spPr>
      </p:pic>
      <p:pic>
        <p:nvPicPr>
          <p:cNvPr id="7171" name="Picture 3" descr="D:\kader\J0149627 (2)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685800"/>
            <a:ext cx="2819400" cy="2057400"/>
          </a:xfrm>
          <a:prstGeom prst="rect">
            <a:avLst/>
          </a:prstGeom>
          <a:noFill/>
        </p:spPr>
      </p:pic>
      <p:pic>
        <p:nvPicPr>
          <p:cNvPr id="7172" name="Picture 4" descr="D:\kader\a man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505200"/>
            <a:ext cx="1524000" cy="2758517"/>
          </a:xfrm>
          <a:prstGeom prst="rect">
            <a:avLst/>
          </a:prstGeom>
          <a:noFill/>
        </p:spPr>
      </p:pic>
      <p:pic>
        <p:nvPicPr>
          <p:cNvPr id="7173" name="Picture 5" descr="D:\kader\studen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3544888"/>
            <a:ext cx="1950462" cy="2551112"/>
          </a:xfrm>
          <a:prstGeom prst="rect">
            <a:avLst/>
          </a:prstGeom>
          <a:noFill/>
        </p:spPr>
      </p:pic>
      <p:pic>
        <p:nvPicPr>
          <p:cNvPr id="7174" name="Picture 6" descr="D:\kader\high schoo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3886200"/>
            <a:ext cx="4038600" cy="2133600"/>
          </a:xfrm>
          <a:prstGeom prst="rect">
            <a:avLst/>
          </a:prstGeom>
          <a:noFill/>
        </p:spPr>
      </p:pic>
      <p:pic>
        <p:nvPicPr>
          <p:cNvPr id="7175" name="Picture 7" descr="D:\kader\cat-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762001"/>
            <a:ext cx="3562350" cy="19811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743200"/>
            <a:ext cx="2514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Lion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2743200"/>
            <a:ext cx="2057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cat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2743200"/>
            <a:ext cx="2133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Cow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48400"/>
            <a:ext cx="1905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Man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6248400"/>
            <a:ext cx="1447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Student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6096000"/>
            <a:ext cx="2667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School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A Common Noun denotes a name which is common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to every person, place or thing of the same kind or class.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00200"/>
            <a:ext cx="18288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EXAMPLES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9144000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Man. Boy, Girl, Cow, Cat, river, student, school, deer, lion, bird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Father, mother, flower, city , town,  village  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3200400"/>
            <a:ext cx="3200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EVALUATION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733800"/>
            <a:ext cx="9144000" cy="267765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Fill in the gaps with common nouns;</a:t>
            </a:r>
          </a:p>
          <a:p>
            <a:r>
              <a:rPr lang="en-US" sz="2800" dirty="0" smtClean="0"/>
              <a:t>1.London is a famous--------.</a:t>
            </a:r>
          </a:p>
          <a:p>
            <a:r>
              <a:rPr lang="en-US" sz="2800" dirty="0" smtClean="0"/>
              <a:t>2. The-------is a useful animal.</a:t>
            </a:r>
          </a:p>
          <a:p>
            <a:r>
              <a:rPr lang="en-US" sz="2800" dirty="0" smtClean="0"/>
              <a:t>3.The--------is a beast of prey.</a:t>
            </a:r>
          </a:p>
          <a:p>
            <a:r>
              <a:rPr lang="en-US" sz="2800" dirty="0" smtClean="0"/>
              <a:t>4.--------is mortal.</a:t>
            </a:r>
          </a:p>
          <a:p>
            <a:r>
              <a:rPr lang="en-US" sz="2800" dirty="0" smtClean="0"/>
              <a:t>5.The </a:t>
            </a:r>
            <a:r>
              <a:rPr lang="en-US" sz="2800" dirty="0" err="1" smtClean="0"/>
              <a:t>Meghna</a:t>
            </a:r>
            <a:r>
              <a:rPr lang="en-US" sz="2800" dirty="0" smtClean="0"/>
              <a:t> is a big-------.</a:t>
            </a:r>
            <a:endParaRPr lang="en-US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Look at the pictures and try to understand;</a:t>
            </a:r>
            <a:endParaRPr lang="en-US" sz="3200" dirty="0"/>
          </a:p>
        </p:txBody>
      </p:sp>
      <p:pic>
        <p:nvPicPr>
          <p:cNvPr id="1026" name="Picture 2" descr="D:\kader\teacher.stud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28" y="685800"/>
            <a:ext cx="7721272" cy="5410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172200"/>
            <a:ext cx="8763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 class of students</a:t>
            </a:r>
            <a:endParaRPr lang="en-US" sz="4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ader\ar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01980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army is going to fight.</a:t>
            </a:r>
            <a:endParaRPr lang="en-US" sz="36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kader\Police-use gas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01980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police is using tear gas.</a:t>
            </a:r>
            <a:endParaRPr 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ader\fair.vill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" y="1"/>
            <a:ext cx="8907461" cy="58673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019800"/>
            <a:ext cx="88392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 crowd of people is gathering here.</a:t>
            </a:r>
            <a:endParaRPr lang="en-US" sz="4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 collective Noun is the name of a group or collection of persons or things of the same class taken as a whole.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819400"/>
            <a:ext cx="43434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EVALUATION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42900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Fill in the gaps with collective nouns;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648200"/>
            <a:ext cx="9144000" cy="206210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1.He is on the--------------.</a:t>
            </a:r>
          </a:p>
          <a:p>
            <a:r>
              <a:rPr lang="en-US" sz="3200" dirty="0" smtClean="0"/>
              <a:t>2.The -------arrested the murderer.</a:t>
            </a:r>
          </a:p>
          <a:p>
            <a:r>
              <a:rPr lang="en-US" sz="3200" dirty="0" smtClean="0"/>
              <a:t>3.The ---------heard her songs.</a:t>
            </a:r>
          </a:p>
          <a:p>
            <a:r>
              <a:rPr lang="en-US" sz="3200" dirty="0" smtClean="0"/>
              <a:t>4.The -------were divided in their opinions.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38600"/>
            <a:ext cx="9144000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Jury, committee, police, Audience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981200"/>
            <a:ext cx="9144000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EXAMPLES; people, class, club, committee, crowd,  army, family, council,  police, parliament, Jury, Board ,Audience etc.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Look at the pictures and try to understand</a:t>
            </a:r>
            <a:endParaRPr lang="en-US" sz="2800" dirty="0"/>
          </a:p>
        </p:txBody>
      </p:sp>
      <p:pic>
        <p:nvPicPr>
          <p:cNvPr id="5122" name="Picture 2" descr="D:\kader\glass_water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2001"/>
            <a:ext cx="1752599" cy="1905000"/>
          </a:xfrm>
          <a:prstGeom prst="rect">
            <a:avLst/>
          </a:prstGeom>
          <a:noFill/>
        </p:spPr>
      </p:pic>
      <p:pic>
        <p:nvPicPr>
          <p:cNvPr id="5123" name="Picture 3" descr="D:\kader\go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1" y="889000"/>
            <a:ext cx="2057400" cy="1743075"/>
          </a:xfrm>
          <a:prstGeom prst="rect">
            <a:avLst/>
          </a:prstGeom>
          <a:noFill/>
        </p:spPr>
      </p:pic>
      <p:pic>
        <p:nvPicPr>
          <p:cNvPr id="5125" name="Picture 5" descr="D:\kader\mil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7025" y="3733800"/>
            <a:ext cx="2466975" cy="2209800"/>
          </a:xfrm>
          <a:prstGeom prst="rect">
            <a:avLst/>
          </a:prstGeom>
          <a:noFill/>
        </p:spPr>
      </p:pic>
      <p:pic>
        <p:nvPicPr>
          <p:cNvPr id="5126" name="Picture 6" descr="D:\kader\ripe padd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733800"/>
            <a:ext cx="2971800" cy="2112911"/>
          </a:xfrm>
          <a:prstGeom prst="rect">
            <a:avLst/>
          </a:prstGeom>
          <a:noFill/>
        </p:spPr>
      </p:pic>
      <p:pic>
        <p:nvPicPr>
          <p:cNvPr id="5127" name="Picture 7" descr="D:\kader\Rolling ston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3810000"/>
            <a:ext cx="2286000" cy="19573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2514600"/>
            <a:ext cx="1981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water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2514600"/>
            <a:ext cx="2133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Gold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791200"/>
            <a:ext cx="1752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Stone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5791200"/>
            <a:ext cx="2895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Paddy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6019800"/>
            <a:ext cx="1981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Milk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kader\-jut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571500"/>
            <a:ext cx="2286000" cy="20193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543800" y="2514600"/>
            <a:ext cx="1600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Jute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D:\kader\-suga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1" y="838200"/>
            <a:ext cx="1905000" cy="16764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724400" y="2514600"/>
            <a:ext cx="1752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Sugar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A Material Noun denotes the matters  or substances of which things are made.</a:t>
            </a:r>
          </a:p>
          <a:p>
            <a:r>
              <a:rPr lang="en-US" sz="4000" dirty="0" smtClean="0"/>
              <a:t>These things are not countable.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981200"/>
            <a:ext cx="4191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EVALUATION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743201"/>
            <a:ext cx="9144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Fill in the gaps with Material Nouns;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352801"/>
            <a:ext cx="57912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Gold, iron, milk, water, jute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62400"/>
            <a:ext cx="9144000" cy="286232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1.------is a useful metal.</a:t>
            </a:r>
            <a:endParaRPr lang="en-US" sz="4400" dirty="0" smtClean="0"/>
          </a:p>
          <a:p>
            <a:r>
              <a:rPr lang="en-US" sz="3600" dirty="0" smtClean="0"/>
              <a:t>2.------is an ideal food.</a:t>
            </a:r>
          </a:p>
          <a:p>
            <a:r>
              <a:rPr lang="en-US" sz="3600" dirty="0" smtClean="0"/>
              <a:t>3.We can not live without--------.</a:t>
            </a:r>
          </a:p>
          <a:p>
            <a:r>
              <a:rPr lang="en-US" sz="3600" dirty="0" smtClean="0"/>
              <a:t>4.-------a precious metal.</a:t>
            </a:r>
          </a:p>
          <a:p>
            <a:r>
              <a:rPr lang="en-US" sz="3600" dirty="0" smtClean="0"/>
              <a:t>5.--------is exported to foreign countries.</a:t>
            </a:r>
            <a:endParaRPr lang="en-US" sz="3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INTRODUCTION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96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Md. Abdul </a:t>
            </a:r>
            <a:r>
              <a:rPr lang="en-US" sz="4000" dirty="0" err="1" smtClean="0">
                <a:solidFill>
                  <a:srgbClr val="00B050"/>
                </a:solidFill>
              </a:rPr>
              <a:t>Mazed</a:t>
            </a:r>
            <a:r>
              <a:rPr lang="en-US" sz="4000" dirty="0" smtClean="0">
                <a:solidFill>
                  <a:srgbClr val="00B050"/>
                </a:solidFill>
              </a:rPr>
              <a:t>, Assistant Head Teacher</a:t>
            </a:r>
          </a:p>
          <a:p>
            <a:r>
              <a:rPr lang="en-US" sz="4000" dirty="0" err="1" smtClean="0">
                <a:solidFill>
                  <a:srgbClr val="00B050"/>
                </a:solidFill>
              </a:rPr>
              <a:t>Goalbathan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Seconsary</a:t>
            </a:r>
            <a:r>
              <a:rPr lang="en-US" sz="4000" dirty="0" smtClean="0">
                <a:solidFill>
                  <a:srgbClr val="00B050"/>
                </a:solidFill>
              </a:rPr>
              <a:t> School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P.O- </a:t>
            </a:r>
            <a:r>
              <a:rPr lang="en-US" sz="4000" dirty="0" err="1" smtClean="0">
                <a:solidFill>
                  <a:srgbClr val="00B050"/>
                </a:solidFill>
              </a:rPr>
              <a:t>Goalbathan</a:t>
            </a:r>
            <a:r>
              <a:rPr lang="en-US" sz="4000" dirty="0" smtClean="0">
                <a:solidFill>
                  <a:srgbClr val="00B050"/>
                </a:solidFill>
              </a:rPr>
              <a:t>, </a:t>
            </a:r>
            <a:r>
              <a:rPr lang="en-US" sz="4000" dirty="0" err="1" smtClean="0">
                <a:solidFill>
                  <a:srgbClr val="00B050"/>
                </a:solidFill>
              </a:rPr>
              <a:t>Magura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Sadar</a:t>
            </a:r>
            <a:r>
              <a:rPr lang="en-US" sz="4000" dirty="0" smtClean="0">
                <a:solidFill>
                  <a:srgbClr val="00B050"/>
                </a:solidFill>
              </a:rPr>
              <a:t>, </a:t>
            </a:r>
            <a:r>
              <a:rPr lang="en-US" sz="4000" dirty="0" err="1" smtClean="0">
                <a:solidFill>
                  <a:srgbClr val="00B050"/>
                </a:solidFill>
              </a:rPr>
              <a:t>Magura</a:t>
            </a:r>
            <a:r>
              <a:rPr lang="en-US" sz="40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Class Nine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Subject; English Second Paper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Unit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Lesson-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Noun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Time-50 minutes.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3074" name="Picture 2" descr="D:\kader\Maz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971800"/>
            <a:ext cx="2667000" cy="286126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Look at the pictures and try to understand;</a:t>
            </a:r>
            <a:endParaRPr lang="en-US" sz="2800" dirty="0"/>
          </a:p>
        </p:txBody>
      </p:sp>
      <p:pic>
        <p:nvPicPr>
          <p:cNvPr id="1026" name="Picture 2" descr="D:\kader\quote-an-honest-man-is-always-a-child-socrates-75-65-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9040813" cy="5257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79120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Honesty is the best policy.</a:t>
            </a:r>
            <a:endParaRPr lang="en-US" sz="5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ader\forgiven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75"/>
            <a:ext cx="9144000" cy="5867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943600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Forgiveness is divine.</a:t>
            </a:r>
            <a:endParaRPr lang="en-US" sz="40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ader\stud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248400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Youth is the most precious time of life.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An Abstract Noun is the name of a quality, condition,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action  or property belonging to a person or a thing.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1905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EXAMPLES;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52600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Honesty, Goodness, Childhood, Truthfulness, poverty,</a:t>
            </a:r>
          </a:p>
          <a:p>
            <a:r>
              <a:rPr lang="en-US" sz="3200" dirty="0" smtClean="0"/>
              <a:t>Youth, walking, sleeping, kindness, </a:t>
            </a:r>
            <a:r>
              <a:rPr lang="en-US" sz="3200" dirty="0" err="1" smtClean="0"/>
              <a:t>wealth,Justice</a:t>
            </a:r>
            <a:r>
              <a:rPr lang="en-US" sz="3200" dirty="0" smtClean="0"/>
              <a:t> etc.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895600"/>
            <a:ext cx="9144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Fill in the gaps with Abstract Noun;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581400"/>
            <a:ext cx="8839200" cy="31700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1.----is a good exercise.</a:t>
            </a:r>
          </a:p>
          <a:p>
            <a:r>
              <a:rPr lang="en-US" sz="4000" dirty="0" smtClean="0"/>
              <a:t>2.-------is a great problem in our country.</a:t>
            </a:r>
          </a:p>
          <a:p>
            <a:r>
              <a:rPr lang="en-US" sz="4000" dirty="0" smtClean="0"/>
              <a:t>3.------a great virtue.</a:t>
            </a:r>
          </a:p>
          <a:p>
            <a:r>
              <a:rPr lang="en-US" sz="4000" dirty="0" smtClean="0"/>
              <a:t>4.-------is the best policy.</a:t>
            </a:r>
          </a:p>
          <a:p>
            <a:r>
              <a:rPr lang="en-US" sz="4000" dirty="0" smtClean="0"/>
              <a:t>5.------is the most precious time of life.</a:t>
            </a:r>
            <a:endParaRPr lang="en-US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6576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Uses of Nouns;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09600"/>
            <a:ext cx="9144000" cy="267765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1.As the subject of a verb; Mr. Khan teaches us English.</a:t>
            </a:r>
          </a:p>
          <a:p>
            <a:r>
              <a:rPr lang="en-US" sz="2800" dirty="0" smtClean="0"/>
              <a:t>2.As the object of a verb ; I know Mr. Khan.</a:t>
            </a:r>
          </a:p>
          <a:p>
            <a:r>
              <a:rPr lang="en-US" sz="2800" dirty="0" smtClean="0"/>
              <a:t>3.As the object of a  preposition ; The cat is fond of milk.</a:t>
            </a:r>
          </a:p>
          <a:p>
            <a:r>
              <a:rPr lang="en-US" sz="2800" dirty="0" smtClean="0"/>
              <a:t>4.As a complement to verb ; He is a good student.</a:t>
            </a:r>
          </a:p>
          <a:p>
            <a:r>
              <a:rPr lang="en-US" sz="2800" dirty="0" smtClean="0"/>
              <a:t>5.Noun or case in Apposition; Mr. Khan, Headmaster of this school is a good man.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3276600"/>
            <a:ext cx="32004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EVALUATION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73380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Fill in the gaps with appropriate nouns;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191000"/>
            <a:ext cx="8839200" cy="255454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1.The-------lives on grass.</a:t>
            </a:r>
          </a:p>
          <a:p>
            <a:r>
              <a:rPr lang="en-US" sz="2000" dirty="0" smtClean="0"/>
              <a:t>2.-----is a great virtue.</a:t>
            </a:r>
          </a:p>
          <a:p>
            <a:r>
              <a:rPr lang="en-US" sz="2000" dirty="0" smtClean="0"/>
              <a:t>3.------a good exercise.</a:t>
            </a:r>
          </a:p>
          <a:p>
            <a:r>
              <a:rPr lang="en-US" sz="2000" dirty="0" smtClean="0"/>
              <a:t>4.-------is the best policy.</a:t>
            </a:r>
          </a:p>
          <a:p>
            <a:r>
              <a:rPr lang="en-US" sz="2000" dirty="0" smtClean="0"/>
              <a:t>5.We visited the-------last year.</a:t>
            </a:r>
          </a:p>
          <a:p>
            <a:r>
              <a:rPr lang="en-US" sz="2000" dirty="0" smtClean="0"/>
              <a:t>6.His father is on the------.</a:t>
            </a:r>
          </a:p>
          <a:p>
            <a:r>
              <a:rPr lang="en-US" sz="2000" dirty="0" smtClean="0"/>
              <a:t>7.A big------gathered in the market.</a:t>
            </a:r>
          </a:p>
          <a:p>
            <a:r>
              <a:rPr lang="en-US" sz="2000" dirty="0" smtClean="0"/>
              <a:t>8.------is a precious metal.</a:t>
            </a:r>
            <a:endParaRPr lang="en-US" sz="20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0"/>
            <a:ext cx="4114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HOME WORK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Write five sentences by using five kinds of nouns;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72200"/>
            <a:ext cx="5791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THANK YOU</a:t>
            </a:r>
            <a:endParaRPr lang="en-US" sz="3600" dirty="0"/>
          </a:p>
        </p:txBody>
      </p:sp>
      <p:pic>
        <p:nvPicPr>
          <p:cNvPr id="4098" name="Picture 2" descr="D:\kader\flower-631765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457595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Look at the pictures and try to understand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2051" name="Picture 3" descr="D:\kader\kindn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2057400" cy="1371600"/>
          </a:xfrm>
          <a:prstGeom prst="rect">
            <a:avLst/>
          </a:prstGeom>
          <a:noFill/>
        </p:spPr>
      </p:pic>
      <p:pic>
        <p:nvPicPr>
          <p:cNvPr id="2052" name="Picture 4" descr="D:\kader\fi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838201"/>
            <a:ext cx="2438400" cy="1295399"/>
          </a:xfrm>
          <a:prstGeom prst="rect">
            <a:avLst/>
          </a:prstGeom>
          <a:noFill/>
        </p:spPr>
      </p:pic>
      <p:pic>
        <p:nvPicPr>
          <p:cNvPr id="2055" name="Picture 7" descr="D:\kader\lion-male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733800"/>
            <a:ext cx="2590800" cy="1905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" y="2209800"/>
            <a:ext cx="152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Man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2133600"/>
            <a:ext cx="1752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Fish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638800"/>
            <a:ext cx="1905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Earth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5715001"/>
            <a:ext cx="1447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Lion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57" name="Picture 9" descr="D:\kader\mil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1138" y="3657600"/>
            <a:ext cx="2466975" cy="21336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086600" y="5943600"/>
            <a:ext cx="2057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Milk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kader\ruwe-jut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40474" y="838200"/>
            <a:ext cx="2803525" cy="129540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477000" y="2057401"/>
            <a:ext cx="2667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Jute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kader\the eart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886200"/>
            <a:ext cx="2514601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392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LEARNING OUTCOMES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 The students will have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8839200" cy="193899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*learnt what noun is.</a:t>
            </a:r>
          </a:p>
          <a:p>
            <a:r>
              <a:rPr lang="en-US" sz="4000" dirty="0" smtClean="0">
                <a:solidFill>
                  <a:srgbClr val="00B0F0"/>
                </a:solidFill>
              </a:rPr>
              <a:t>*learnt about five kinds of nouns.</a:t>
            </a:r>
          </a:p>
          <a:p>
            <a:r>
              <a:rPr lang="en-US" sz="4000" dirty="0" smtClean="0">
                <a:solidFill>
                  <a:srgbClr val="00B0F0"/>
                </a:solidFill>
              </a:rPr>
              <a:t>*learnt the uses of five kinds of nouns.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Noun is the name of a person , a thing, a place, a work, a condition and  a quality.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38400"/>
            <a:ext cx="9144000" cy="452431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Noun is of five kinds. They are;</a:t>
            </a:r>
          </a:p>
          <a:p>
            <a:r>
              <a:rPr lang="en-US" sz="4800" dirty="0" smtClean="0"/>
              <a:t>1.Proper Noun</a:t>
            </a:r>
          </a:p>
          <a:p>
            <a:r>
              <a:rPr lang="en-US" sz="4800" dirty="0" smtClean="0"/>
              <a:t>2.Common Noun</a:t>
            </a:r>
          </a:p>
          <a:p>
            <a:r>
              <a:rPr lang="en-US" sz="4800" dirty="0" smtClean="0"/>
              <a:t>3.Collective Noun</a:t>
            </a:r>
          </a:p>
          <a:p>
            <a:r>
              <a:rPr lang="en-US" sz="4800" dirty="0" smtClean="0"/>
              <a:t>4.Material Noun</a:t>
            </a:r>
          </a:p>
          <a:p>
            <a:r>
              <a:rPr lang="en-US" sz="4800" dirty="0" smtClean="0"/>
              <a:t>5.Abstract Noun</a:t>
            </a:r>
            <a:endParaRPr lang="en-US" sz="4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ader\Nazr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9144000" cy="533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Look at the pictures and try to understand;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19800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Kaji</a:t>
            </a:r>
            <a:r>
              <a:rPr lang="en-US" sz="4000" dirty="0" smtClean="0"/>
              <a:t> </a:t>
            </a:r>
            <a:r>
              <a:rPr lang="en-US" sz="4000" dirty="0" err="1" smtClean="0"/>
              <a:t>Nazrul</a:t>
            </a:r>
            <a:r>
              <a:rPr lang="en-US" sz="4000" dirty="0" smtClean="0"/>
              <a:t> Islam is our national poet.</a:t>
            </a:r>
            <a:endParaRPr lang="en-US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kader\image.vi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037" y="0"/>
            <a:ext cx="9039964" cy="6019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019800"/>
            <a:ext cx="8839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Rupgonj</a:t>
            </a:r>
            <a:r>
              <a:rPr lang="en-US" sz="5400" dirty="0" smtClean="0"/>
              <a:t> is a big village.</a:t>
            </a:r>
            <a:endParaRPr lang="en-US" sz="5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ader\-books 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5"/>
            <a:ext cx="9144000" cy="54578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867400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The Quran is a holy book.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762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  The Quran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kader\river ba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867400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The  </a:t>
            </a:r>
            <a:r>
              <a:rPr lang="en-US" sz="4800" dirty="0" err="1" smtClean="0"/>
              <a:t>Padma</a:t>
            </a:r>
            <a:r>
              <a:rPr lang="en-US" sz="4800" dirty="0" smtClean="0"/>
              <a:t> is a big river.</a:t>
            </a:r>
            <a:endParaRPr lang="en-US" sz="4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872</Words>
  <Application>Microsoft Office PowerPoint</Application>
  <PresentationFormat>On-screen Show (4:3)</PresentationFormat>
  <Paragraphs>135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304</cp:revision>
  <dcterms:created xsi:type="dcterms:W3CDTF">2016-12-07T06:41:00Z</dcterms:created>
  <dcterms:modified xsi:type="dcterms:W3CDTF">2017-01-13T15:43:36Z</dcterms:modified>
</cp:coreProperties>
</file>